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3"/>
  </p:sldMasterIdLst>
  <p:notesMasterIdLst>
    <p:notesMasterId r:id="rId18"/>
  </p:notesMasterIdLst>
  <p:handoutMasterIdLst>
    <p:handoutMasterId r:id="rId19"/>
  </p:handoutMasterIdLst>
  <p:sldIdLst>
    <p:sldId id="282" r:id="rId4"/>
    <p:sldId id="292" r:id="rId5"/>
    <p:sldId id="297" r:id="rId6"/>
    <p:sldId id="283" r:id="rId7"/>
    <p:sldId id="298" r:id="rId8"/>
    <p:sldId id="299" r:id="rId9"/>
    <p:sldId id="300" r:id="rId10"/>
    <p:sldId id="301" r:id="rId11"/>
    <p:sldId id="293" r:id="rId12"/>
    <p:sldId id="291" r:id="rId13"/>
    <p:sldId id="302" r:id="rId14"/>
    <p:sldId id="303" r:id="rId15"/>
    <p:sldId id="304" r:id="rId16"/>
    <p:sldId id="305" r:id="rId17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31" autoAdjust="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6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1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8CF17DF-B059-48DE-8935-BA90EFDAB03F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2019/9/11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E0227133-0845-40B3-B513-65683AD8B671}" type="datetime1">
              <a:rPr lang="zh-CN" altLang="en-US" smtClean="0"/>
              <a:pPr/>
              <a:t>2019/9/11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530193B-564F-4854-8A52-728F3FB19C85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US" altLang="zh-CN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55736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US" altLang="zh-CN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5860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US" altLang="zh-CN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04866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US" altLang="zh-CN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94684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US" altLang="zh-CN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89664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US" altLang="zh-CN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3138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</p:spPr>
        <p:txBody>
          <a:bodyPr/>
          <a:lstStyle/>
          <a:p>
            <a:fld id="{8530193B-564F-4854-8A52-728F3FB19C85}" type="slidenum">
              <a:rPr lang="en-US" altLang="zh-CN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11787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US" altLang="zh-CN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64503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US" altLang="zh-CN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280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US" altLang="zh-CN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43724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US" altLang="zh-CN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57555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US" altLang="zh-CN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4224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US" altLang="zh-CN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57765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US" altLang="zh-CN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6310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defRPr>
            </a:lvl1pPr>
          </a:lstStyle>
          <a:p>
            <a:pPr rtl="0"/>
            <a:r>
              <a:rPr lang="zh-CN" altLang="en-US" dirty="0"/>
              <a:t>插入或拖放照片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dirty="0"/>
              <a:t>演示文稿标题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dirty="0"/>
              <a:t>单击以编辑母版副标题样式</a:t>
            </a: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zh-CN" altLang="en-US" noProof="0"/>
              <a:t>单击以编辑页标题</a:t>
            </a:r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Microsoft JhengHei UI" panose="020B0604030504040204" pitchFamily="34" charset="-12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CN" altLang="en-US" noProof="0"/>
              <a:t>副标题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2000"/>
            <a:ext cx="4500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6" name="文本占位符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1511250"/>
            <a:ext cx="4500000" cy="4680000"/>
          </a:xfrm>
        </p:spPr>
        <p:txBody>
          <a:bodyPr rtlCol="0"/>
          <a:lstStyle/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zh-CN" altLang="en-US" noProof="0"/>
              <a:t>添加页脚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D4FE60C-ACE5-4516-8CB6-EEDD96DB735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zh-CN" altLang="en-US" noProof="0"/>
              <a:t>单击以编辑页标题</a:t>
            </a:r>
          </a:p>
        </p:txBody>
      </p:sp>
      <p:sp>
        <p:nvSpPr>
          <p:cNvPr id="9" name="副标题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Microsoft JhengHei UI" panose="020B0604030504040204" pitchFamily="34" charset="-12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CN" altLang="en-US" noProof="0"/>
              <a:t>副标题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916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2900" y="1511476"/>
            <a:ext cx="2916000" cy="4679249"/>
          </a:xfrm>
        </p:spPr>
        <p:txBody>
          <a:bodyPr rtlCol="0"/>
          <a:lstStyle/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11" name="文本占位符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13800" y="1511475"/>
            <a:ext cx="2916000" cy="4679250"/>
          </a:xfrm>
        </p:spPr>
        <p:txBody>
          <a:bodyPr rtlCol="0"/>
          <a:lstStyle/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zh-CN" altLang="en-US" noProof="0"/>
              <a:t>添加页脚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zh-CN" altLang="en-US" noProof="0"/>
              <a:t>单击以编辑页标题</a:t>
            </a:r>
          </a:p>
        </p:txBody>
      </p:sp>
      <p:sp>
        <p:nvSpPr>
          <p:cNvPr id="10" name="副标题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Microsoft JhengHei UI" panose="020B0604030504040204" pitchFamily="34" charset="-12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CN" altLang="en-US" noProof="0"/>
              <a:t>副标题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1764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90450" y="1512000"/>
            <a:ext cx="1764000" cy="4679250"/>
          </a:xfrm>
        </p:spPr>
        <p:txBody>
          <a:bodyPr rtlCol="0"/>
          <a:lstStyle/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48900" y="1512000"/>
            <a:ext cx="1764000" cy="4679250"/>
          </a:xfrm>
        </p:spPr>
        <p:txBody>
          <a:bodyPr rtlCol="0"/>
          <a:lstStyle/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15" name="文本占位符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07350" y="1507535"/>
            <a:ext cx="1764000" cy="4679250"/>
          </a:xfrm>
        </p:spPr>
        <p:txBody>
          <a:bodyPr rtlCol="0"/>
          <a:lstStyle/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17" name="文本占位符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65800" y="1507535"/>
            <a:ext cx="1764000" cy="4683715"/>
          </a:xfrm>
        </p:spPr>
        <p:txBody>
          <a:bodyPr rtlCol="0"/>
          <a:lstStyle/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zh-CN" altLang="en-US" noProof="0"/>
              <a:t>添加页脚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zh-CN" altLang="en-US" noProof="0" dirty="0"/>
              <a:t>单击以编辑页标题</a:t>
            </a:r>
          </a:p>
        </p:txBody>
      </p:sp>
      <p:sp>
        <p:nvSpPr>
          <p:cNvPr id="5" name="副标题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Microsoft JhengHei UI" panose="020B0604030504040204" pitchFamily="34" charset="-12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CN" altLang="en-US" noProof="0"/>
              <a:t>副标题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zh-CN" altLang="en-US" noProof="0"/>
              <a:t>添加页脚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zh-CN" altLang="en-US" noProof="0"/>
              <a:t>添加页脚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长方形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 dirty="0"/>
              <a:t>演示文稿标题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单击以编辑母版副标题样式</a:t>
            </a: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9B51A1E-902D-48AF-9020-955120F399B6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defRPr>
            </a:lvl1pPr>
          </a:lstStyle>
          <a:p>
            <a:pPr rtl="0"/>
            <a:r>
              <a:rPr lang="zh-CN" altLang="en-US" noProof="0"/>
              <a:t>插入或拖放照片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演示文稿标题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单击以编辑母版副标题样式</a:t>
            </a: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9B51A1E-902D-48AF-9020-955120F399B6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照片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defRPr>
            </a:lvl1pPr>
          </a:lstStyle>
          <a:p>
            <a:pPr rtl="0"/>
            <a:r>
              <a:rPr lang="zh-CN" altLang="en-US" noProof="0"/>
              <a:t>插入或拖放照片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 rtlCol="0"/>
          <a:lstStyle>
            <a:lvl1pPr algn="r">
              <a:defRPr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单击以编辑页标题</a:t>
            </a:r>
          </a:p>
        </p:txBody>
      </p:sp>
      <p:sp>
        <p:nvSpPr>
          <p:cNvPr id="10" name="副标题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 rtlCol="0"/>
          <a:lstStyle>
            <a:lvl1pPr marL="0" indent="0" algn="r">
              <a:buNone/>
              <a:defRPr i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CN" altLang="en-US" noProof="0"/>
              <a:t>副标题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9B51A1E-902D-48AF-9020-955120F399B6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照片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zh-CN" altLang="en-US" noProof="0"/>
              <a:t>添加页脚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9" name="图片占位符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Microsoft JhengHei UI" panose="020B0604030504040204" pitchFamily="34" charset="-12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zh-CN" altLang="en-US" noProof="0"/>
              <a:t>插入或拖放照片</a:t>
            </a: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>
            <a:lvl1pPr rtl="0">
              <a:defRPr/>
            </a:lvl1pPr>
          </a:lstStyle>
          <a:p>
            <a:pPr rtl="0"/>
            <a:r>
              <a:rPr lang="zh-CN" altLang="en-US" noProof="0" dirty="0"/>
              <a:t>单击以编辑母版标题样式</a:t>
            </a:r>
          </a:p>
        </p:txBody>
      </p:sp>
      <p:sp>
        <p:nvSpPr>
          <p:cNvPr id="11" name="副标题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 rtlCol="0"/>
          <a:lstStyle>
            <a:lvl1pPr marL="0" indent="0">
              <a:buNone/>
              <a:defRPr i="1">
                <a:latin typeface="Microsoft JhengHei UI" panose="020B0604030504040204" pitchFamily="34" charset="-12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CN" altLang="en-US" noProof="0"/>
              <a:t>副标题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zh-CN" altLang="en-US" noProof="0" dirty="0"/>
              <a:t>单击以编辑页标题</a:t>
            </a:r>
          </a:p>
        </p:txBody>
      </p:sp>
      <p:sp>
        <p:nvSpPr>
          <p:cNvPr id="9" name="副标题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Microsoft JhengHei UI" panose="020B0604030504040204" pitchFamily="34" charset="-12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CN" altLang="en-US" noProof="0"/>
              <a:t>副标题</a:t>
            </a:r>
          </a:p>
        </p:txBody>
      </p:sp>
      <p:sp>
        <p:nvSpPr>
          <p:cNvPr id="3" name="比较左侧占位符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4500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12" name="比较左侧占位符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8" name="文本占位符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020359"/>
            <a:ext cx="4500000" cy="4170891"/>
          </a:xfrm>
        </p:spPr>
        <p:txBody>
          <a:bodyPr rtlCol="0"/>
          <a:lstStyle/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zh-CN" altLang="en-US" noProof="0"/>
              <a:t>添加页脚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大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Microsoft JhengHei UI" panose="020B0604030504040204" pitchFamily="34" charset="-12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zh-CN" altLang="en-US" noProof="0"/>
              <a:t>插入或拖放照片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rtlCol="0"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zh-CN" altLang="en-US" noProof="0"/>
              <a:t>输入题注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zh-CN" altLang="en-US" noProof="0"/>
              <a:t>添加页脚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感谢页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rtlCol="0"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dirty="0"/>
              <a:t>谢谢！</a:t>
            </a: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文本占位符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 rtlCol="0"/>
          <a:lstStyle>
            <a:lvl1pPr marL="0" indent="0" algn="r">
              <a:buNone/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CN" altLang="en-US" dirty="0"/>
              <a:t>全名</a:t>
            </a:r>
          </a:p>
        </p:txBody>
      </p:sp>
      <p:sp>
        <p:nvSpPr>
          <p:cNvPr id="12" name="文本占位符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CN" altLang="en-US" dirty="0"/>
              <a:t>电话号码</a:t>
            </a:r>
          </a:p>
        </p:txBody>
      </p:sp>
      <p:sp>
        <p:nvSpPr>
          <p:cNvPr id="13" name="文本占位符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CN" altLang="en-US" dirty="0"/>
              <a:t>电子邮件或社交媒体图柄</a:t>
            </a:r>
          </a:p>
        </p:txBody>
      </p:sp>
      <p:sp>
        <p:nvSpPr>
          <p:cNvPr id="14" name="文本占位符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CN" altLang="en-US" dirty="0"/>
              <a:t>公司网站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zh-CN" altLang="en-US" noProof="0"/>
              <a:t>单击以编辑页标题</a:t>
            </a:r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Microsoft JhengHei UI" panose="020B0604030504040204" pitchFamily="34" charset="-12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CN" altLang="en-US" noProof="0"/>
              <a:t>副标题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zh-CN" altLang="en-US" noProof="0"/>
              <a:t>添加页脚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长方形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zh-CN" altLang="en-US" noProof="0" dirty="0"/>
              <a:t>单击以编辑页标题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zh-CN" altLang="en-US" noProof="0" dirty="0"/>
              <a:t>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defRPr>
            </a:lvl1pPr>
          </a:lstStyle>
          <a:p>
            <a:r>
              <a:rPr lang="zh-CN" altLang="en-US"/>
              <a:t>添加页脚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9B51A1E-902D-48AF-9020-955120F399B6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29924"/>
            <a:ext cx="1662546" cy="446720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600"/>
              </a:lnSpc>
            </a:pPr>
            <a:r>
              <a:rPr lang="zh-CN" altLang="en-US" sz="1600" b="1" spc="-100" noProof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首先</a:t>
            </a:r>
            <a:br>
              <a:rPr lang="zh-CN" altLang="en-US" sz="1600" b="1" spc="-100" baseline="0" noProof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zh-CN" altLang="en-US" sz="1600" b="1" spc="-100" noProof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顾问</a:t>
            </a: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2" r:id="rId10"/>
    <p:sldLayoutId id="2147483656" r:id="rId11"/>
    <p:sldLayoutId id="2147483657" r:id="rId12"/>
    <p:sldLayoutId id="2147483654" r:id="rId13"/>
    <p:sldLayoutId id="2147483655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422694" y="3941638"/>
            <a:ext cx="1662546" cy="446720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600"/>
              </a:lnSpc>
            </a:pPr>
            <a:r>
              <a:rPr lang="zh-CN" altLang="en-US" sz="1600" b="1" spc="-100" noProof="1">
                <a:solidFill>
                  <a:schemeClr val="tx1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首先</a:t>
            </a:r>
            <a:br>
              <a:rPr lang="zh-CN" altLang="en-US" sz="1600" b="1" spc="-100" baseline="0" noProof="1">
                <a:solidFill>
                  <a:schemeClr val="tx1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zh-CN" altLang="en-US" sz="1600" b="1" spc="-100" noProof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顾问</a:t>
            </a:r>
            <a:endParaRPr lang="zh-CN" altLang="en-US" sz="1600" b="1" spc="-100" baseline="0" noProof="1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990" y="4422409"/>
            <a:ext cx="6798250" cy="1522245"/>
          </a:xfrm>
        </p:spPr>
        <p:txBody>
          <a:bodyPr rtlCol="0"/>
          <a:lstStyle/>
          <a:p>
            <a:pPr rtl="0"/>
            <a:r>
              <a:rPr lang="zh-CN" altLang="en-US" noProof="1"/>
              <a:t>演示文稿封面标题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altLang="zh-CN" noProof="1">
                <a:latin typeface="Microsoft YaHei UI" panose="020B0503020204020204" pitchFamily="34" charset="-122"/>
              </a:rPr>
              <a:t>Lorem ipsum dolor sit amet, consectetur adipiscing elit.</a:t>
            </a:r>
            <a:endParaRPr lang="zh-CN" altLang="en-US" noProof="1">
              <a:latin typeface="Microsoft YaHei UI" panose="020B0503020204020204" pitchFamily="34" charset="-122"/>
            </a:endParaRPr>
          </a:p>
        </p:txBody>
      </p:sp>
      <p:pic>
        <p:nvPicPr>
          <p:cNvPr id="18" name="图片占位符 17">
            <a:extLst>
              <a:ext uri="{FF2B5EF4-FFF2-40B4-BE49-F238E27FC236}">
                <a16:creationId xmlns:a16="http://schemas.microsoft.com/office/drawing/2014/main" id="{2411CA0B-8E20-7C48-9074-8D57423981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08" r="3790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33600" y="1343906"/>
            <a:ext cx="5426593" cy="3933645"/>
          </a:xfrm>
        </p:spPr>
        <p:txBody>
          <a:bodyPr rtlCol="0"/>
          <a:lstStyle/>
          <a:p>
            <a:pPr marL="0" indent="0" rtl="0">
              <a:buNone/>
            </a:pPr>
            <a:r>
              <a:rPr lang="zh-CN" altLang="en-US" sz="2800" dirty="0"/>
              <a:t>这里解决的是不同主机上运行的程序的通信问题</a:t>
            </a:r>
            <a:endParaRPr lang="en-US" altLang="zh-CN" sz="2800" dirty="0"/>
          </a:p>
          <a:p>
            <a:pPr marL="0" indent="0" rtl="0">
              <a:buNone/>
            </a:pPr>
            <a:endParaRPr lang="en-US" altLang="zh-CN" sz="2800" dirty="0"/>
          </a:p>
          <a:p>
            <a:pPr marL="0" indent="0" rtl="0">
              <a:buNone/>
            </a:pPr>
            <a:r>
              <a:rPr lang="zh-CN" altLang="en-US" sz="2800" dirty="0"/>
              <a:t>采用的机制是消息交换</a:t>
            </a:r>
            <a:endParaRPr lang="en-US" altLang="zh-CN" sz="2800" dirty="0"/>
          </a:p>
          <a:p>
            <a:pPr marL="0" indent="0" rtl="0">
              <a:buNone/>
            </a:pPr>
            <a:endParaRPr lang="en-US" altLang="zh-CN" sz="2800" dirty="0"/>
          </a:p>
          <a:p>
            <a:pPr marL="0" indent="0" rtl="0">
              <a:buNone/>
            </a:pPr>
            <a:r>
              <a:rPr lang="zh-CN" altLang="en-US" sz="2800" dirty="0"/>
              <a:t>实现通过</a:t>
            </a:r>
            <a:r>
              <a:rPr lang="en-US" altLang="zh-CN" sz="2800" dirty="0"/>
              <a:t>socket</a:t>
            </a:r>
            <a:r>
              <a:rPr lang="zh-CN" altLang="en-US" sz="2800" dirty="0"/>
              <a:t>（套接字）实现</a:t>
            </a:r>
          </a:p>
        </p:txBody>
      </p:sp>
      <p:pic>
        <p:nvPicPr>
          <p:cNvPr id="19" name="图片占位符 18">
            <a:extLst>
              <a:ext uri="{FF2B5EF4-FFF2-40B4-BE49-F238E27FC236}">
                <a16:creationId xmlns:a16="http://schemas.microsoft.com/office/drawing/2014/main" id="{78E3D4B9-3B79-3A44-BAC1-8FEE23274B9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61" r="14361"/>
          <a:stretch>
            <a:fillRect/>
          </a:stretch>
        </p:blipFill>
        <p:spPr/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pPr rtl="0"/>
              <a:t>10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33600" y="1343906"/>
            <a:ext cx="5426593" cy="3933645"/>
          </a:xfrm>
        </p:spPr>
        <p:txBody>
          <a:bodyPr rtlCol="0"/>
          <a:lstStyle/>
          <a:p>
            <a:pPr marL="0" indent="0" rtl="0">
              <a:buNone/>
            </a:pPr>
            <a:r>
              <a:rPr lang="zh-CN" altLang="en-US" sz="2800" dirty="0"/>
              <a:t>进行消息交换，需要解决两个问题</a:t>
            </a:r>
            <a:endParaRPr lang="en-US" altLang="zh-CN" sz="2800" dirty="0"/>
          </a:p>
          <a:p>
            <a:pPr marL="0" indent="0" rtl="0">
              <a:buNone/>
            </a:pPr>
            <a:r>
              <a:rPr lang="en-US" altLang="zh-CN" sz="2800" dirty="0"/>
              <a:t>1</a:t>
            </a:r>
            <a:r>
              <a:rPr lang="zh-CN" altLang="en-US" sz="2800" dirty="0"/>
              <a:t>）消息要找到目的进程，也就是进程寻址</a:t>
            </a:r>
            <a:endParaRPr lang="en-US" altLang="zh-CN" sz="2800" dirty="0"/>
          </a:p>
          <a:p>
            <a:pPr marL="0" indent="0" rtl="0">
              <a:buNone/>
            </a:pPr>
            <a:r>
              <a:rPr lang="en-US" altLang="zh-CN" sz="2800" dirty="0"/>
              <a:t>2</a:t>
            </a:r>
            <a:r>
              <a:rPr lang="zh-CN" altLang="en-US" sz="2800" dirty="0"/>
              <a:t>）某个消息的含义是什么，也就是应用层协议</a:t>
            </a:r>
            <a:endParaRPr lang="en-US" altLang="zh-CN" sz="2800" dirty="0"/>
          </a:p>
        </p:txBody>
      </p:sp>
      <p:pic>
        <p:nvPicPr>
          <p:cNvPr id="19" name="图片占位符 18">
            <a:extLst>
              <a:ext uri="{FF2B5EF4-FFF2-40B4-BE49-F238E27FC236}">
                <a16:creationId xmlns:a16="http://schemas.microsoft.com/office/drawing/2014/main" id="{78E3D4B9-3B79-3A44-BAC1-8FEE23274B9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61" r="14361"/>
          <a:stretch>
            <a:fillRect/>
          </a:stretch>
        </p:blipFill>
        <p:spPr/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pPr rtl="0"/>
              <a:t>11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9662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3304" y="1108711"/>
            <a:ext cx="8510485" cy="5567363"/>
          </a:xfrm>
        </p:spPr>
        <p:txBody>
          <a:bodyPr rtlCol="0"/>
          <a:lstStyle/>
          <a:p>
            <a:pPr marL="0" indent="0">
              <a:buNone/>
            </a:pPr>
            <a:r>
              <a:rPr lang="zh-CN" altLang="en-US" sz="2800" dirty="0"/>
              <a:t>每个进程需要一个标识符</a:t>
            </a:r>
            <a:endParaRPr lang="en-US" altLang="zh-CN" sz="2800" dirty="0"/>
          </a:p>
          <a:p>
            <a:r>
              <a:rPr lang="zh-CN" altLang="en-US" sz="2800" dirty="0"/>
              <a:t>用</a:t>
            </a:r>
            <a:r>
              <a:rPr lang="en-US" altLang="zh-CN" sz="2800" dirty="0"/>
              <a:t>IP</a:t>
            </a:r>
            <a:r>
              <a:rPr lang="zh-CN" altLang="en-US" sz="2800" dirty="0"/>
              <a:t>地址来寻址主机</a:t>
            </a:r>
            <a:endParaRPr lang="en-US" altLang="zh-CN" sz="2800" dirty="0"/>
          </a:p>
          <a:p>
            <a:r>
              <a:rPr lang="zh-CN" altLang="en-US" sz="2800" dirty="0"/>
              <a:t>为主机上每个需要通信的进程分配一个端口号（有些端口号由特定含义，一般进程不能使用）：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                 HTTP Serve</a:t>
            </a:r>
            <a:r>
              <a:rPr lang="zh-CN" altLang="en-US" sz="2800" dirty="0"/>
              <a:t>：</a:t>
            </a:r>
            <a:r>
              <a:rPr lang="en-US" altLang="zh-CN" sz="2800" dirty="0"/>
              <a:t>80</a:t>
            </a:r>
          </a:p>
          <a:p>
            <a:pPr marL="0" indent="0">
              <a:buNone/>
            </a:pPr>
            <a:r>
              <a:rPr lang="en-US" altLang="zh-CN" sz="2800" dirty="0"/>
              <a:t>                 Mail Serve</a:t>
            </a:r>
            <a:r>
              <a:rPr lang="zh-CN" altLang="en-US" sz="2800" dirty="0"/>
              <a:t>：</a:t>
            </a:r>
            <a:r>
              <a:rPr lang="en-US" altLang="zh-CN" sz="2800" dirty="0"/>
              <a:t>25</a:t>
            </a:r>
          </a:p>
          <a:p>
            <a:pPr marL="0" indent="0">
              <a:buNone/>
            </a:pPr>
            <a:r>
              <a:rPr lang="zh-CN" altLang="en-US" sz="2800" dirty="0"/>
              <a:t>最终每个进程的标识符格式为 ：</a:t>
            </a:r>
            <a:r>
              <a:rPr lang="en-US" altLang="zh-CN" sz="2800" dirty="0"/>
              <a:t>IP</a:t>
            </a:r>
            <a:r>
              <a:rPr lang="zh-CN" altLang="en-US" sz="2800" dirty="0"/>
              <a:t>地址</a:t>
            </a:r>
            <a:r>
              <a:rPr lang="en-US" altLang="zh-CN" sz="2800" dirty="0"/>
              <a:t>+</a:t>
            </a:r>
            <a:r>
              <a:rPr lang="zh-CN" altLang="en-US" sz="2800" dirty="0"/>
              <a:t>端口号。</a:t>
            </a:r>
            <a:endParaRPr lang="en-US" altLang="zh-CN" sz="2800" dirty="0"/>
          </a:p>
          <a:p>
            <a:pPr marL="0" indent="0">
              <a:buNone/>
            </a:pPr>
            <a:endParaRPr lang="zh-CN" altLang="en-US" sz="2800" dirty="0">
              <a:solidFill>
                <a:schemeClr val="tx2"/>
              </a:solidFill>
            </a:endParaRPr>
          </a:p>
        </p:txBody>
      </p:sp>
      <p:pic>
        <p:nvPicPr>
          <p:cNvPr id="18" name="图片占位符 17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6" r="36606"/>
          <a:stretch>
            <a:fillRect/>
          </a:stretch>
        </p:blipFill>
        <p:spPr/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pPr rtl="0"/>
              <a:t>12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464E16B6-31BA-4CD6-8BD2-A0C9946A7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algn="l" rtl="0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cs"/>
              </a:rPr>
              <a:t>进程寻址</a:t>
            </a:r>
          </a:p>
        </p:txBody>
      </p:sp>
    </p:spTree>
    <p:extLst>
      <p:ext uri="{BB962C8B-B14F-4D97-AF65-F5344CB8AC3E}">
        <p14:creationId xmlns:p14="http://schemas.microsoft.com/office/powerpoint/2010/main" val="11869484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3304" y="1108711"/>
            <a:ext cx="8510485" cy="5567363"/>
          </a:xfrm>
        </p:spPr>
        <p:txBody>
          <a:bodyPr rtlCol="0"/>
          <a:lstStyle/>
          <a:p>
            <a:r>
              <a:rPr lang="zh-CN" altLang="en-US" sz="2800" dirty="0"/>
              <a:t>公开协议：由</a:t>
            </a:r>
            <a:r>
              <a:rPr lang="en-US" altLang="zh-CN" sz="2800" dirty="0"/>
              <a:t>RFC(Request For Comments)</a:t>
            </a:r>
            <a:r>
              <a:rPr lang="zh-CN" altLang="en-US" sz="2800" dirty="0"/>
              <a:t>定义 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                       </a:t>
            </a:r>
            <a:r>
              <a:rPr lang="zh-CN" altLang="en-US" sz="2800" dirty="0"/>
              <a:t> 允许互操作 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                        </a:t>
            </a:r>
            <a:r>
              <a:rPr lang="zh-CN" altLang="en-US" sz="2800" dirty="0"/>
              <a:t>如：</a:t>
            </a:r>
            <a:r>
              <a:rPr lang="en-US" altLang="zh-CN" sz="2800" dirty="0"/>
              <a:t>HTTP, SMTP, ……</a:t>
            </a:r>
          </a:p>
          <a:p>
            <a:r>
              <a:rPr lang="zh-CN" altLang="en-US" sz="2800" dirty="0"/>
              <a:t>私有协议：多数</a:t>
            </a:r>
            <a:r>
              <a:rPr lang="en-US" altLang="zh-CN" sz="2800" dirty="0"/>
              <a:t>P2P</a:t>
            </a:r>
            <a:r>
              <a:rPr lang="zh-CN" altLang="en-US" sz="2800" dirty="0"/>
              <a:t>文件共享应用。</a:t>
            </a:r>
            <a:endParaRPr lang="en-US" altLang="zh-CN" sz="2800" dirty="0"/>
          </a:p>
          <a:p>
            <a:pPr marL="0" indent="0">
              <a:buNone/>
            </a:pPr>
            <a:endParaRPr lang="zh-CN" altLang="en-US" sz="2800" dirty="0">
              <a:solidFill>
                <a:schemeClr val="tx2"/>
              </a:solidFill>
            </a:endParaRPr>
          </a:p>
        </p:txBody>
      </p:sp>
      <p:pic>
        <p:nvPicPr>
          <p:cNvPr id="18" name="图片占位符 17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6" r="36606"/>
          <a:stretch>
            <a:fillRect/>
          </a:stretch>
        </p:blipFill>
        <p:spPr/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pPr rtl="0"/>
              <a:t>13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464E16B6-31BA-4CD6-8BD2-A0C9946A7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algn="l" rtl="0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cs"/>
              </a:rPr>
              <a:t>应用层协议</a:t>
            </a:r>
          </a:p>
        </p:txBody>
      </p:sp>
    </p:spTree>
    <p:extLst>
      <p:ext uri="{BB962C8B-B14F-4D97-AF65-F5344CB8AC3E}">
        <p14:creationId xmlns:p14="http://schemas.microsoft.com/office/powerpoint/2010/main" val="15165488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3304" y="1108711"/>
            <a:ext cx="8510485" cy="5567363"/>
          </a:xfrm>
        </p:spPr>
        <p:txBody>
          <a:bodyPr rtlCol="0"/>
          <a:lstStyle/>
          <a:p>
            <a:r>
              <a:rPr lang="zh-CN" altLang="en-US" sz="2800" dirty="0"/>
              <a:t>消息的类型：请求与响应消息</a:t>
            </a:r>
            <a:endParaRPr lang="en-US" altLang="zh-CN" sz="2800" dirty="0"/>
          </a:p>
          <a:p>
            <a:r>
              <a:rPr lang="zh-CN" altLang="en-US" sz="2800" dirty="0"/>
              <a:t>语法、格式：消息中有哪些字段，每个字段如何描述</a:t>
            </a:r>
            <a:endParaRPr lang="en-US" altLang="zh-CN" sz="2800" dirty="0"/>
          </a:p>
          <a:p>
            <a:r>
              <a:rPr lang="zh-CN" altLang="en-US" sz="2800" dirty="0"/>
              <a:t>语义：字段中信息的含义</a:t>
            </a:r>
            <a:endParaRPr lang="en-US" altLang="zh-CN" sz="2800" dirty="0"/>
          </a:p>
          <a:p>
            <a:r>
              <a:rPr lang="zh-CN" altLang="en-US" sz="2800" dirty="0"/>
              <a:t>规则：指进程何时发送</a:t>
            </a:r>
            <a:r>
              <a:rPr lang="en-US" altLang="zh-CN" sz="2800" dirty="0"/>
              <a:t>/</a:t>
            </a:r>
            <a:r>
              <a:rPr lang="zh-CN" altLang="en-US" sz="2800" dirty="0"/>
              <a:t>响应消息、进程如何发送</a:t>
            </a:r>
            <a:r>
              <a:rPr lang="en-US" altLang="zh-CN" sz="2800" dirty="0"/>
              <a:t>/</a:t>
            </a:r>
            <a:r>
              <a:rPr lang="zh-CN" altLang="en-US" sz="2800" dirty="0"/>
              <a:t>响应消息</a:t>
            </a:r>
          </a:p>
        </p:txBody>
      </p:sp>
      <p:pic>
        <p:nvPicPr>
          <p:cNvPr id="18" name="图片占位符 17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6" r="36606"/>
          <a:stretch>
            <a:fillRect/>
          </a:stretch>
        </p:blipFill>
        <p:spPr/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pPr rtl="0"/>
              <a:t>14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464E16B6-31BA-4CD6-8BD2-A0C9946A7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algn="l" rtl="0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cs"/>
              </a:rPr>
              <a:t>应用层协议</a:t>
            </a:r>
          </a:p>
        </p:txBody>
      </p:sp>
    </p:spTree>
    <p:extLst>
      <p:ext uri="{BB962C8B-B14F-4D97-AF65-F5344CB8AC3E}">
        <p14:creationId xmlns:p14="http://schemas.microsoft.com/office/powerpoint/2010/main" val="1577334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990" y="4491602"/>
            <a:ext cx="6798250" cy="1383859"/>
          </a:xfrm>
        </p:spPr>
        <p:txBody>
          <a:bodyPr rtlCol="0"/>
          <a:lstStyle/>
          <a:p>
            <a:r>
              <a:rPr lang="zh-CN" altLang="zh-CN" dirty="0"/>
              <a:t>网络应用体系结构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en-US" altLang="zh-CN" noProof="1">
              <a:latin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pPr/>
              <a:t>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1200" y="1243932"/>
            <a:ext cx="5184800" cy="2750552"/>
          </a:xfrm>
        </p:spPr>
        <p:txBody>
          <a:bodyPr rtlCol="0"/>
          <a:lstStyle/>
          <a:p>
            <a:pPr marL="0" indent="0" rtl="0">
              <a:buNone/>
            </a:pPr>
            <a:r>
              <a:rPr lang="zh-CN" altLang="en-US" sz="2800" dirty="0"/>
              <a:t>体系结构是根据网络应用的特点制定的</a:t>
            </a:r>
            <a:endParaRPr lang="en-US" altLang="zh-CN" sz="2800" dirty="0"/>
          </a:p>
          <a:p>
            <a:pPr marL="0" indent="0" rtl="0">
              <a:buNone/>
            </a:pPr>
            <a:r>
              <a:rPr lang="zh-CN" altLang="en-US" sz="2800" dirty="0"/>
              <a:t>那么</a:t>
            </a:r>
            <a:r>
              <a:rPr lang="en-US" altLang="zh-CN" sz="2800" dirty="0"/>
              <a:t>~</a:t>
            </a:r>
          </a:p>
          <a:p>
            <a:pPr marL="0" indent="0" rtl="0">
              <a:buNone/>
            </a:pPr>
            <a:endParaRPr lang="en-US" altLang="zh-CN" sz="2800" dirty="0"/>
          </a:p>
          <a:p>
            <a:pPr marL="0" indent="0" rtl="0">
              <a:buNone/>
            </a:pPr>
            <a:r>
              <a:rPr lang="zh-CN" altLang="en-US" sz="2800" dirty="0"/>
              <a:t>网络应用的特点是什么？</a:t>
            </a:r>
            <a:endParaRPr lang="en-US" altLang="zh-CN" sz="2800" dirty="0"/>
          </a:p>
        </p:txBody>
      </p:sp>
      <p:pic>
        <p:nvPicPr>
          <p:cNvPr id="18" name="图片占位符 17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6" r="36606"/>
          <a:stretch>
            <a:fillRect/>
          </a:stretch>
        </p:blipFill>
        <p:spPr/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pPr rtl="0"/>
              <a:t>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257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1199" y="1243932"/>
            <a:ext cx="7526947" cy="3632868"/>
          </a:xfrm>
        </p:spPr>
        <p:txBody>
          <a:bodyPr rtlCol="0"/>
          <a:lstStyle/>
          <a:p>
            <a:pPr marL="0" indent="0">
              <a:buNone/>
            </a:pPr>
            <a:r>
              <a:rPr lang="zh-CN" altLang="zh-CN" sz="3200" dirty="0"/>
              <a:t>网络应用的特点</a:t>
            </a:r>
            <a:endParaRPr lang="en-US" altLang="zh-CN" sz="3200" dirty="0"/>
          </a:p>
          <a:p>
            <a:pPr marL="0" indent="0">
              <a:buNone/>
            </a:pP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       </a:t>
            </a:r>
            <a:r>
              <a:rPr lang="zh-CN" altLang="en-US" sz="2800" dirty="0"/>
              <a:t>网络应用一般由多个软件组成</a:t>
            </a:r>
            <a:endParaRPr lang="en-US" altLang="zh-CN" sz="2800" dirty="0"/>
          </a:p>
          <a:p>
            <a:pPr marL="0" indent="0">
              <a:buNone/>
            </a:pPr>
            <a:r>
              <a:rPr lang="zh-CN" altLang="en-US" sz="2800" dirty="0"/>
              <a:t>       一部分软件在本地机器上运行，一部分软件和数据在互联网上的某些硬件服务器中运行，并且两部分的软件会通过网络进行交互</a:t>
            </a:r>
            <a:endParaRPr lang="en-US" altLang="zh-CN" sz="2800" dirty="0"/>
          </a:p>
        </p:txBody>
      </p:sp>
      <p:pic>
        <p:nvPicPr>
          <p:cNvPr id="18" name="图片占位符 17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6" r="36606"/>
          <a:stretch>
            <a:fillRect/>
          </a:stretch>
        </p:blipFill>
        <p:spPr/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pPr rtl="0"/>
              <a:t>4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1199" y="1243932"/>
            <a:ext cx="7526947" cy="3632868"/>
          </a:xfrm>
        </p:spPr>
        <p:txBody>
          <a:bodyPr rtlCol="0"/>
          <a:lstStyle/>
          <a:p>
            <a:pPr marL="0" indent="0">
              <a:buNone/>
            </a:pPr>
            <a:r>
              <a:rPr lang="zh-CN" altLang="en-US" sz="2800" dirty="0"/>
              <a:t>接下来就是</a:t>
            </a:r>
            <a:r>
              <a:rPr lang="en-US" altLang="zh-CN" sz="2800" dirty="0"/>
              <a:t>~</a:t>
            </a:r>
          </a:p>
          <a:p>
            <a:pPr marL="0" indent="0">
              <a:buNone/>
            </a:pPr>
            <a:r>
              <a:rPr lang="en-US" altLang="zh-CN" sz="2800" dirty="0"/>
              <a:t>	</a:t>
            </a:r>
            <a:r>
              <a:rPr lang="zh-CN" altLang="en-US" sz="2800" dirty="0"/>
              <a:t>网络应用体系结构</a:t>
            </a:r>
            <a:endParaRPr lang="en-US" altLang="zh-CN" sz="2800" dirty="0"/>
          </a:p>
          <a:p>
            <a:pPr marL="514350" indent="-514350">
              <a:buAutoNum type="arabicParenR"/>
            </a:pPr>
            <a:r>
              <a:rPr lang="en-US" altLang="zh-CN" sz="2800" dirty="0"/>
              <a:t>C/S</a:t>
            </a:r>
            <a:r>
              <a:rPr lang="zh-CN" altLang="en-US" sz="2800" dirty="0"/>
              <a:t>结构</a:t>
            </a:r>
            <a:endParaRPr lang="en-US" altLang="zh-CN" sz="2800" dirty="0"/>
          </a:p>
          <a:p>
            <a:pPr marL="514350" indent="-514350">
              <a:buAutoNum type="arabicParenR"/>
            </a:pPr>
            <a:r>
              <a:rPr lang="en-US" altLang="zh-CN" sz="2800" dirty="0"/>
              <a:t>P2P</a:t>
            </a:r>
            <a:r>
              <a:rPr lang="zh-CN" altLang="en-US" sz="2800" dirty="0"/>
              <a:t>结构</a:t>
            </a:r>
            <a:endParaRPr lang="en-US" altLang="zh-CN" sz="2800" dirty="0"/>
          </a:p>
          <a:p>
            <a:pPr marL="514350" indent="-514350">
              <a:buAutoNum type="arabicParenR"/>
            </a:pPr>
            <a:r>
              <a:rPr lang="zh-CN" altLang="en-US" sz="2800" dirty="0"/>
              <a:t>混合结构</a:t>
            </a:r>
            <a:endParaRPr lang="en-US" altLang="zh-CN" sz="2800" dirty="0"/>
          </a:p>
          <a:p>
            <a:pPr marL="0" indent="0">
              <a:buNone/>
            </a:pPr>
            <a:endParaRPr lang="en-US" altLang="zh-CN" sz="2800" dirty="0"/>
          </a:p>
        </p:txBody>
      </p:sp>
      <p:pic>
        <p:nvPicPr>
          <p:cNvPr id="18" name="图片占位符 17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6" r="36606"/>
          <a:stretch>
            <a:fillRect/>
          </a:stretch>
        </p:blipFill>
        <p:spPr/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pPr rtl="0"/>
              <a:t>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7319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1199" y="1243931"/>
            <a:ext cx="8136548" cy="5317289"/>
          </a:xfrm>
        </p:spPr>
        <p:txBody>
          <a:bodyPr rtlCol="0"/>
          <a:lstStyle/>
          <a:p>
            <a:pPr marL="0" indent="0">
              <a:buFont typeface="Wingdings" panose="05000000000000000000" pitchFamily="2" charset="2"/>
              <a:buNone/>
            </a:pPr>
            <a:r>
              <a:rPr lang="zh-CN" altLang="en-US" sz="2800" dirty="0"/>
              <a:t>服务器</a:t>
            </a:r>
          </a:p>
          <a:p>
            <a:r>
              <a:rPr lang="zh-CN" altLang="en-US" sz="2800" dirty="0"/>
              <a:t>7*24小时提供服务</a:t>
            </a:r>
          </a:p>
          <a:p>
            <a:r>
              <a:rPr lang="zh-CN" altLang="en-US" sz="2800" dirty="0"/>
              <a:t>永久性访问地址/域名</a:t>
            </a:r>
          </a:p>
          <a:p>
            <a:r>
              <a:rPr lang="zh-CN" altLang="en-US" sz="2800" dirty="0"/>
              <a:t>利用大量服务器实现可扩展性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zh-CN" altLang="en-US" sz="2800" dirty="0"/>
              <a:t>客户机</a:t>
            </a:r>
          </a:p>
          <a:p>
            <a:r>
              <a:rPr lang="zh-CN" altLang="en-US" sz="2800" dirty="0"/>
              <a:t>与服务器通信，使用服务器提供的服务</a:t>
            </a:r>
          </a:p>
          <a:p>
            <a:r>
              <a:rPr lang="zh-CN" altLang="en-US" sz="2800" dirty="0"/>
              <a:t>间歇性接入网络</a:t>
            </a:r>
          </a:p>
          <a:p>
            <a:r>
              <a:rPr lang="zh-CN" altLang="en-US" sz="2800" dirty="0"/>
              <a:t>可能使用动态IP地址</a:t>
            </a:r>
          </a:p>
          <a:p>
            <a:r>
              <a:rPr lang="zh-CN" altLang="en-US" sz="2800" dirty="0"/>
              <a:t>不会与其他客户机直接通信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zh-CN" sz="2800" dirty="0"/>
              <a:t>example</a:t>
            </a:r>
            <a:r>
              <a:rPr lang="zh-CN" altLang="en-US" sz="2800" dirty="0"/>
              <a:t>：</a:t>
            </a:r>
            <a:r>
              <a:rPr lang="en-US" altLang="zh-CN" sz="2800" dirty="0"/>
              <a:t>Web</a:t>
            </a:r>
            <a:r>
              <a:rPr lang="zh-CN" altLang="en-US" sz="2800" dirty="0"/>
              <a:t>，</a:t>
            </a:r>
            <a:r>
              <a:rPr lang="en-US" altLang="zh-CN" sz="2800" dirty="0"/>
              <a:t>Email</a:t>
            </a:r>
          </a:p>
          <a:p>
            <a:pPr marL="0" indent="0">
              <a:buNone/>
            </a:pPr>
            <a:endParaRPr lang="en-US" altLang="zh-CN" sz="2800" dirty="0"/>
          </a:p>
        </p:txBody>
      </p:sp>
      <p:pic>
        <p:nvPicPr>
          <p:cNvPr id="18" name="图片占位符 17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6" r="36606"/>
          <a:stretch>
            <a:fillRect/>
          </a:stretch>
        </p:blipFill>
        <p:spPr/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pPr rtl="0"/>
              <a:t>6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464E16B6-31BA-4CD6-8BD2-A0C9946A7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algn="l" rtl="0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cs"/>
              </a:rPr>
              <a:t>网络应用体系结构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cs"/>
              </a:rPr>
              <a:t>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cs"/>
              </a:rPr>
              <a:t>之 客户机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cs"/>
              </a:rPr>
              <a:t>/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cs"/>
              </a:rPr>
              <a:t>服务器结构</a:t>
            </a:r>
          </a:p>
        </p:txBody>
      </p:sp>
    </p:spTree>
    <p:extLst>
      <p:ext uri="{BB962C8B-B14F-4D97-AF65-F5344CB8AC3E}">
        <p14:creationId xmlns:p14="http://schemas.microsoft.com/office/powerpoint/2010/main" val="419588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3304" y="1108711"/>
            <a:ext cx="8888492" cy="5949815"/>
          </a:xfrm>
        </p:spPr>
        <p:txBody>
          <a:bodyPr rtlCol="0"/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2800" dirty="0"/>
              <a:t>	</a:t>
            </a:r>
            <a:r>
              <a:rPr lang="zh-CN" altLang="en-US" sz="2800" dirty="0"/>
              <a:t>点对点服务，去中心化体系结构。纯</a:t>
            </a:r>
            <a:r>
              <a:rPr lang="en-US" altLang="zh-CN" sz="2800" dirty="0"/>
              <a:t>P2P</a:t>
            </a:r>
            <a:r>
              <a:rPr lang="zh-CN" altLang="en-US" sz="2800" dirty="0"/>
              <a:t>中，资源索引是维护在每个节点上的，查找信息时需要在网络中进行广播，查询被一层层节点扩散，直到查找到有效信息。</a:t>
            </a:r>
          </a:p>
          <a:p>
            <a:r>
              <a:rPr lang="zh-CN" altLang="en-US" sz="2800" dirty="0"/>
              <a:t>没有永远在线的服务器</a:t>
            </a:r>
          </a:p>
          <a:p>
            <a:r>
              <a:rPr lang="zh-CN" altLang="en-US" sz="2800" dirty="0"/>
              <a:t>任意端系统</a:t>
            </a:r>
            <a:r>
              <a:rPr lang="en-US" altLang="zh-CN" sz="2800" dirty="0"/>
              <a:t>/</a:t>
            </a:r>
            <a:r>
              <a:rPr lang="zh-CN" altLang="en-US" sz="2800" dirty="0"/>
              <a:t>节点之间可以</a:t>
            </a:r>
            <a:r>
              <a:rPr lang="zh-CN" altLang="en-US" sz="2800" b="1" dirty="0"/>
              <a:t>直接</a:t>
            </a:r>
            <a:r>
              <a:rPr lang="zh-CN" altLang="en-US" sz="2800" dirty="0"/>
              <a:t>通讯</a:t>
            </a:r>
          </a:p>
          <a:p>
            <a:r>
              <a:rPr lang="zh-CN" altLang="en-US" sz="2800" dirty="0"/>
              <a:t>节点间歇性接入网络</a:t>
            </a:r>
          </a:p>
          <a:p>
            <a:r>
              <a:rPr lang="zh-CN" altLang="en-US" sz="2800" dirty="0"/>
              <a:t>节点可能改变</a:t>
            </a:r>
            <a:r>
              <a:rPr lang="en-US" altLang="zh-CN" sz="2800" dirty="0"/>
              <a:t>IP</a:t>
            </a:r>
            <a:r>
              <a:rPr lang="zh-CN" altLang="en-US" sz="2800" dirty="0"/>
              <a:t>地址</a:t>
            </a:r>
          </a:p>
          <a:p>
            <a:r>
              <a:rPr lang="zh-CN" altLang="en-US" sz="2800" dirty="0"/>
              <a:t>特点：高度可伸缩，难于管理</a:t>
            </a:r>
          </a:p>
          <a:p>
            <a:pPr marL="0" indent="0">
              <a:buNone/>
            </a:pPr>
            <a:r>
              <a:rPr lang="en-US" altLang="zh-CN" sz="2800" dirty="0"/>
              <a:t>example</a:t>
            </a:r>
            <a:r>
              <a:rPr lang="zh-CN" altLang="en-US" sz="2800" dirty="0"/>
              <a:t>：</a:t>
            </a:r>
            <a:r>
              <a:rPr lang="en-US" altLang="zh-CN" sz="2800" dirty="0"/>
              <a:t>QQ</a:t>
            </a:r>
            <a:endParaRPr lang="zh-CN" altLang="en-US" sz="2800" dirty="0"/>
          </a:p>
        </p:txBody>
      </p:sp>
      <p:pic>
        <p:nvPicPr>
          <p:cNvPr id="18" name="图片占位符 17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6" r="36606"/>
          <a:stretch>
            <a:fillRect/>
          </a:stretch>
        </p:blipFill>
        <p:spPr/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pPr rtl="0"/>
              <a:t>7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464E16B6-31BA-4CD6-8BD2-A0C9946A7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algn="l" rtl="0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cs"/>
              </a:rPr>
              <a:t>网络应用体系结构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cs"/>
              </a:rPr>
              <a:t>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cs"/>
              </a:rPr>
              <a:t>之 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cs"/>
              </a:rPr>
              <a:t>P2P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cs"/>
              </a:rPr>
              <a:t>结构</a:t>
            </a:r>
          </a:p>
        </p:txBody>
      </p:sp>
    </p:spTree>
    <p:extLst>
      <p:ext uri="{BB962C8B-B14F-4D97-AF65-F5344CB8AC3E}">
        <p14:creationId xmlns:p14="http://schemas.microsoft.com/office/powerpoint/2010/main" val="1583757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3304" y="1108711"/>
            <a:ext cx="8888492" cy="5949815"/>
          </a:xfrm>
        </p:spPr>
        <p:txBody>
          <a:bodyPr rtlCol="0"/>
          <a:lstStyle/>
          <a:p>
            <a:pPr marL="0" indent="0">
              <a:buNone/>
            </a:pPr>
            <a:r>
              <a:rPr lang="zh-CN" altLang="en-US" sz="2800" dirty="0">
                <a:solidFill>
                  <a:schemeClr val="tx2"/>
                </a:solidFill>
                <a:sym typeface="+mn-ea"/>
              </a:rPr>
              <a:t>文件传输使用P2P结构</a:t>
            </a:r>
          </a:p>
          <a:p>
            <a:pPr marL="0" indent="0">
              <a:buNone/>
            </a:pPr>
            <a:r>
              <a:rPr lang="zh-CN" altLang="en-US" sz="2800" dirty="0">
                <a:solidFill>
                  <a:schemeClr val="tx2"/>
                </a:solidFill>
                <a:sym typeface="+mn-ea"/>
              </a:rPr>
              <a:t>文件的搜索采用C/S结构——集中式</a:t>
            </a:r>
            <a:endParaRPr lang="zh-CN" altLang="en-US" sz="28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zh-CN" altLang="en-US" sz="2800" dirty="0">
                <a:solidFill>
                  <a:schemeClr val="tx2"/>
                </a:solidFill>
                <a:sym typeface="+mn-ea"/>
              </a:rPr>
              <a:t>    每个节点向中央服务器登记自己的内容；</a:t>
            </a:r>
            <a:endParaRPr lang="zh-CN" altLang="en-US" sz="28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zh-CN" altLang="en-US" sz="2800" dirty="0">
                <a:solidFill>
                  <a:schemeClr val="tx2"/>
                </a:solidFill>
                <a:sym typeface="+mn-ea"/>
              </a:rPr>
              <a:t>    每个节点向中央服务器提交查询请求，查找感兴趣的内容。</a:t>
            </a:r>
            <a:endParaRPr lang="zh-CN" altLang="en-US" sz="2800" dirty="0">
              <a:solidFill>
                <a:schemeClr val="tx2"/>
              </a:solidFill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2800" dirty="0">
                <a:solidFill>
                  <a:schemeClr val="tx2"/>
                </a:solidFill>
                <a:sym typeface="+mn-ea"/>
              </a:rPr>
              <a:t>Example</a:t>
            </a:r>
            <a:r>
              <a:rPr lang="zh-CN" altLang="en-US" sz="2800" dirty="0">
                <a:solidFill>
                  <a:schemeClr val="tx2"/>
                </a:solidFill>
                <a:sym typeface="+mn-ea"/>
              </a:rPr>
              <a:t>：</a:t>
            </a:r>
            <a:r>
              <a:rPr lang="en-US" altLang="zh-CN" sz="2800" dirty="0" err="1">
                <a:solidFill>
                  <a:schemeClr val="tx2"/>
                </a:solidFill>
                <a:sym typeface="+mn-ea"/>
              </a:rPr>
              <a:t>napster</a:t>
            </a:r>
            <a:endParaRPr lang="zh-CN" altLang="en-US" sz="2800" dirty="0">
              <a:solidFill>
                <a:schemeClr val="tx2"/>
              </a:solidFill>
            </a:endParaRPr>
          </a:p>
        </p:txBody>
      </p:sp>
      <p:pic>
        <p:nvPicPr>
          <p:cNvPr id="18" name="图片占位符 17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6" r="36606"/>
          <a:stretch>
            <a:fillRect/>
          </a:stretch>
        </p:blipFill>
        <p:spPr/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pPr rtl="0"/>
              <a:t>8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464E16B6-31BA-4CD6-8BD2-A0C9946A7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algn="l" rtl="0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cs"/>
              </a:rPr>
              <a:t>网络应用体系结构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cs"/>
              </a:rPr>
              <a:t>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cs"/>
              </a:rPr>
              <a:t>之 混合结构</a:t>
            </a:r>
          </a:p>
        </p:txBody>
      </p:sp>
    </p:spTree>
    <p:extLst>
      <p:ext uri="{BB962C8B-B14F-4D97-AF65-F5344CB8AC3E}">
        <p14:creationId xmlns:p14="http://schemas.microsoft.com/office/powerpoint/2010/main" val="807047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占位符 17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2" b="7572"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长方形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990" y="4491602"/>
            <a:ext cx="6798250" cy="1383859"/>
          </a:xfrm>
        </p:spPr>
        <p:txBody>
          <a:bodyPr rtlCol="0"/>
          <a:lstStyle/>
          <a:p>
            <a:pPr rtl="0"/>
            <a:r>
              <a:rPr lang="zh-CN" altLang="en-US" dirty="0"/>
              <a:t>网络应用进程通信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pPr rtl="0"/>
              <a:t>9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19715457_TF16411245.potx" id="{4DD25457-5E97-44CF-BE94-B9548828CF7B}" vid="{7ADCBE05-B16C-4AE5-B8DC-B12212D5EE9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9" ma:contentTypeDescription="Create a new document." ma:contentTypeScope="" ma:versionID="76e25e1730b4532ab1d5e5b131a96a5a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d1e9281a84c4949647088091c718de3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58A784AD-7888-482C-A72A-80D3063962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FB61CFE-D4DA-4753-A9A5-D482B9609A35}">
  <ds:schemaRefs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schemas.microsoft.com/sharepoint/v3"/>
    <ds:schemaRef ds:uri="http://purl.org/dc/terms/"/>
    <ds:schemaRef ds:uri="http://schemas.microsoft.com/office/infopath/2007/PartnerControls"/>
    <ds:schemaRef ds:uri="http://www.w3.org/XML/1998/namespace"/>
    <ds:schemaRef ds:uri="fb0879af-3eba-417a-a55a-ffe6dcd6ca77"/>
    <ds:schemaRef ds:uri="6dc4bcd6-49db-4c07-9060-8acfc67cef9f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色彩简约的演示文稿</Template>
  <TotalTime>0</TotalTime>
  <Words>436</Words>
  <Application>Microsoft Office PowerPoint</Application>
  <PresentationFormat>宽屏</PresentationFormat>
  <Paragraphs>95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Microsoft JhengHei UI</vt:lpstr>
      <vt:lpstr>Microsoft YaHei UI</vt:lpstr>
      <vt:lpstr>Arial</vt:lpstr>
      <vt:lpstr>Times New Roman</vt:lpstr>
      <vt:lpstr>Wingdings</vt:lpstr>
      <vt:lpstr>Office 主题</vt:lpstr>
      <vt:lpstr>演示文稿封面标题</vt:lpstr>
      <vt:lpstr>网络应用体系结构</vt:lpstr>
      <vt:lpstr>PowerPoint 演示文稿</vt:lpstr>
      <vt:lpstr>PowerPoint 演示文稿</vt:lpstr>
      <vt:lpstr>PowerPoint 演示文稿</vt:lpstr>
      <vt:lpstr>网络应用体系结构 之 客户机/服务器结构</vt:lpstr>
      <vt:lpstr>网络应用体系结构 之 P2P结构</vt:lpstr>
      <vt:lpstr>网络应用体系结构 之 混合结构</vt:lpstr>
      <vt:lpstr>网络应用进程通信</vt:lpstr>
      <vt:lpstr>PowerPoint 演示文稿</vt:lpstr>
      <vt:lpstr>PowerPoint 演示文稿</vt:lpstr>
      <vt:lpstr>进程寻址</vt:lpstr>
      <vt:lpstr>应用层协议</vt:lpstr>
      <vt:lpstr>应用层协议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2019-09-11T04:26:23Z</dcterms:created>
  <dcterms:modified xsi:type="dcterms:W3CDTF">2019-09-11T05:08:49Z</dcterms:modified>
</cp:coreProperties>
</file>

<file path=docProps/thumbnail.jpeg>
</file>